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F5BB2-90C3-4480-863B-5FC4ADD29719}" type="datetimeFigureOut">
              <a:rPr lang="en-US" smtClean="0"/>
              <a:t>2/8/2017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37C1A-3CA5-4569-A100-0ECAD34DE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0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37C1A-3CA5-4569-A100-0ECAD34DE7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2BC7-B341-4F33-92B9-0A992EFE2EA3}" type="datetime1">
              <a:rPr lang="en-US" smtClean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9A72-1189-48CE-90F3-D965E5F2AEC6}" type="datetime1">
              <a:rPr lang="en-US" smtClean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0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F43D-5ED4-4B1C-AD62-1622AC968DDE}" type="datetime1">
              <a:rPr lang="en-US" smtClean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3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3F8F-E708-479E-A0FE-B66C3E3B78BE}" type="datetimeFigureOut">
              <a:rPr lang="en-US" smtClean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9B2-D08C-41F1-80C7-5D85768F9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3F8F-E708-479E-A0FE-B66C3E3B78BE}" type="datetimeFigureOut">
              <a:rPr lang="en-US" smtClean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9B2-D08C-41F1-80C7-5D85768F9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6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3F8F-E708-479E-A0FE-B66C3E3B78BE}" type="datetimeFigureOut">
              <a:rPr lang="en-US" smtClean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9B2-D08C-41F1-80C7-5D85768F9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1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3F8F-E708-479E-A0FE-B66C3E3B78BE}" type="datetimeFigureOut">
              <a:rPr lang="en-US" smtClean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9B2-D08C-41F1-80C7-5D85768F9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1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3F8F-E708-479E-A0FE-B66C3E3B78BE}" type="datetimeFigureOut">
              <a:rPr lang="en-US" smtClean="0"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9B2-D08C-41F1-80C7-5D85768F9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7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3F8F-E708-479E-A0FE-B66C3E3B78BE}" type="datetimeFigureOut">
              <a:rPr lang="en-US" smtClean="0"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9B2-D08C-41F1-80C7-5D85768F9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83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3F8F-E708-479E-A0FE-B66C3E3B78BE}" type="datetimeFigureOut">
              <a:rPr lang="en-US" smtClean="0"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9B2-D08C-41F1-80C7-5D85768F9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73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3F8F-E708-479E-A0FE-B66C3E3B78BE}" type="datetimeFigureOut">
              <a:rPr lang="en-US" smtClean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9B2-D08C-41F1-80C7-5D85768F9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2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1E5-3B70-48A6-8B27-F93A72C7776E}" type="datetime1">
              <a:rPr lang="en-US" smtClean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3F8F-E708-479E-A0FE-B66C3E3B78BE}" type="datetimeFigureOut">
              <a:rPr lang="en-US" smtClean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9B2-D08C-41F1-80C7-5D85768F9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37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3F8F-E708-479E-A0FE-B66C3E3B78BE}" type="datetimeFigureOut">
              <a:rPr lang="en-US" smtClean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9B2-D08C-41F1-80C7-5D85768F9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38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3F8F-E708-479E-A0FE-B66C3E3B78BE}" type="datetimeFigureOut">
              <a:rPr lang="en-US" smtClean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89B2-D08C-41F1-80C7-5D85768F9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4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63E8-1107-4169-9085-2A0F88C38D05}" type="datetime1">
              <a:rPr lang="en-US" smtClean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5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4FA6-0B00-4473-A6E3-CC3DCCCC8630}" type="datetime1">
              <a:rPr lang="en-US" smtClean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0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2471-50BD-4F3D-B06D-7EF2B81AF7FC}" type="datetime1">
              <a:rPr lang="en-US" smtClean="0"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DA9F-7E74-49C9-BFD9-82E62D10DC55}" type="datetime1">
              <a:rPr lang="en-US" smtClean="0"/>
              <a:t>2/8/2017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5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60A1-A60B-4675-8FC5-EB3389F87258}" type="datetime1">
              <a:rPr lang="en-US" smtClean="0"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1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3EB5-F280-486F-8F9C-EC87B4DDDF73}" type="datetime1">
              <a:rPr lang="en-US" smtClean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5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BC7C-D01F-44AB-9AA0-936F835ED4B7}" type="datetime1">
              <a:rPr lang="en-US" smtClean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0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533B3-4042-4536-9EBF-2C0320F2E17F}" type="datetime1">
              <a:rPr lang="en-US" smtClean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44D5-01EC-4A16-B9D9-64E6AD9974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1" y="97155"/>
            <a:ext cx="1536789" cy="15490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5" r="14318" b="3970"/>
          <a:stretch/>
        </p:blipFill>
        <p:spPr>
          <a:xfrm>
            <a:off x="11214055" y="5807710"/>
            <a:ext cx="843475" cy="9137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737" y="5807710"/>
            <a:ext cx="812236" cy="9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2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43F8F-E708-479E-A0FE-B66C3E3B78BE}" type="datetimeFigureOut">
              <a:rPr lang="en-US" smtClean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B89B2-D08C-41F1-80C7-5D85768F98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2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Upper Farmington River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River Steward Program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2814"/>
            <a:ext cx="10515600" cy="1325563"/>
          </a:xfrm>
        </p:spPr>
        <p:txBody>
          <a:bodyPr/>
          <a:lstStyle/>
          <a:p>
            <a:r>
              <a:rPr lang="en-US" dirty="0" smtClean="0"/>
              <a:t>Programs (con’t)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34742" y="200501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STEWARD EDUCATIONAL SERIES</a:t>
            </a:r>
          </a:p>
          <a:p>
            <a:r>
              <a:rPr lang="en-US" dirty="0" smtClean="0"/>
              <a:t>Lectures on topics related to a steward’s area of interest or expertise</a:t>
            </a:r>
          </a:p>
          <a:p>
            <a:r>
              <a:rPr lang="en-US" dirty="0" smtClean="0"/>
              <a:t>Started in summer 2016</a:t>
            </a:r>
          </a:p>
          <a:p>
            <a:r>
              <a:rPr lang="en-US" dirty="0" smtClean="0"/>
              <a:t>Fishing, Birding, Edible Plants and Camping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52"/>
          <a:stretch/>
        </p:blipFill>
        <p:spPr>
          <a:xfrm>
            <a:off x="1652587" y="2005012"/>
            <a:ext cx="3420165" cy="384333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Groups on the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314" y="1825625"/>
            <a:ext cx="3668485" cy="4351338"/>
          </a:xfrm>
        </p:spPr>
        <p:txBody>
          <a:bodyPr/>
          <a:lstStyle/>
          <a:p>
            <a:r>
              <a:rPr lang="en-US" dirty="0" smtClean="0"/>
              <a:t>Fishermen</a:t>
            </a:r>
          </a:p>
          <a:p>
            <a:r>
              <a:rPr lang="en-US" dirty="0" smtClean="0"/>
              <a:t>Tubers</a:t>
            </a:r>
          </a:p>
          <a:p>
            <a:r>
              <a:rPr lang="en-US" dirty="0" smtClean="0"/>
              <a:t>Boaters</a:t>
            </a:r>
          </a:p>
          <a:p>
            <a:r>
              <a:rPr lang="en-US" dirty="0" smtClean="0"/>
              <a:t>Picnickers</a:t>
            </a:r>
          </a:p>
          <a:p>
            <a:r>
              <a:rPr lang="en-US" dirty="0" smtClean="0"/>
              <a:t>Swimmers</a:t>
            </a:r>
          </a:p>
          <a:p>
            <a:r>
              <a:rPr lang="en-US" dirty="0" smtClean="0"/>
              <a:t>Hikers</a:t>
            </a:r>
          </a:p>
          <a:p>
            <a:r>
              <a:rPr lang="en-US" dirty="0" smtClean="0"/>
              <a:t>Bikers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3678265" cy="443366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57" y="1853973"/>
            <a:ext cx="5491692" cy="411876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08371" y="1969633"/>
            <a:ext cx="5181600" cy="4351338"/>
          </a:xfrm>
        </p:spPr>
        <p:txBody>
          <a:bodyPr/>
          <a:lstStyle/>
          <a:p>
            <a:r>
              <a:rPr lang="en-US" dirty="0" smtClean="0"/>
              <a:t>Trash</a:t>
            </a:r>
          </a:p>
          <a:p>
            <a:r>
              <a:rPr lang="en-US" dirty="0" smtClean="0"/>
              <a:t>Invasive Plants</a:t>
            </a:r>
          </a:p>
          <a:p>
            <a:r>
              <a:rPr lang="en-US" dirty="0" smtClean="0"/>
              <a:t>Didymo</a:t>
            </a:r>
          </a:p>
          <a:p>
            <a:r>
              <a:rPr lang="en-US" dirty="0" smtClean="0"/>
              <a:t>Runoff Pollution</a:t>
            </a:r>
          </a:p>
          <a:p>
            <a:r>
              <a:rPr lang="en-US" dirty="0" smtClean="0"/>
              <a:t>Proper Buffer Zones</a:t>
            </a:r>
          </a:p>
          <a:p>
            <a:r>
              <a:rPr lang="en-US" dirty="0" smtClean="0"/>
              <a:t>Program Awareness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Local Organizations Promoting River Stewardship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086" y="1847850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Farmington River Watershed Association</a:t>
            </a:r>
          </a:p>
          <a:p>
            <a:r>
              <a:rPr lang="en-US" dirty="0" smtClean="0"/>
              <a:t>Farmington River Anglers Association</a:t>
            </a:r>
          </a:p>
          <a:p>
            <a:r>
              <a:rPr lang="en-US" dirty="0" smtClean="0"/>
              <a:t>Barkhamsted Historical Society</a:t>
            </a:r>
          </a:p>
          <a:p>
            <a:r>
              <a:rPr lang="en-US" dirty="0" smtClean="0"/>
              <a:t>Barkhamsted Recreation</a:t>
            </a:r>
          </a:p>
          <a:p>
            <a:r>
              <a:rPr lang="en-US" dirty="0" smtClean="0"/>
              <a:t>Friends of American Legion and People’s State Forest</a:t>
            </a:r>
          </a:p>
          <a:p>
            <a:r>
              <a:rPr lang="en-US" dirty="0" smtClean="0"/>
              <a:t>Department of Energy and Environmental Protection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786051"/>
            <a:ext cx="5181600" cy="3886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3" y="288925"/>
            <a:ext cx="10515600" cy="1325563"/>
          </a:xfrm>
        </p:spPr>
        <p:txBody>
          <a:bodyPr/>
          <a:lstStyle/>
          <a:p>
            <a:r>
              <a:rPr lang="en-US" dirty="0" smtClean="0"/>
              <a:t>Get Involved – Volunteer and/or become a River Ambassador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9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There are several ways you can help the Farmington River:</a:t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smtClean="0"/>
              <a:t>We are always looking for volunteers to help keep sections of the river clean, assist with invasive plant removal, represent the FRCC with a booth at local events, and join the summer steward team</a:t>
            </a:r>
          </a:p>
          <a:p>
            <a:r>
              <a:rPr lang="en-US" dirty="0" smtClean="0"/>
              <a:t>Don’t have time to volunteer?  Be a River Ambassador by practicing ‘No Glass No Trash</a:t>
            </a:r>
            <a:r>
              <a:rPr lang="en-US" dirty="0"/>
              <a:t>’, report anything odd you see on the river, being </a:t>
            </a:r>
            <a:r>
              <a:rPr lang="en-US" dirty="0" smtClean="0"/>
              <a:t>a role model on the water, and keeping some of our flyers on hand if you own, or work at, a local business.</a:t>
            </a:r>
          </a:p>
          <a:p>
            <a:r>
              <a:rPr lang="en-US" dirty="0" smtClean="0"/>
              <a:t>To learn more visit –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FarmingtonRiverSteward.org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US" smtClean="0"/>
              <a:t>Increase Steward </a:t>
            </a:r>
            <a:r>
              <a:rPr lang="en-US" dirty="0" smtClean="0"/>
              <a:t>Team presence during the summers</a:t>
            </a:r>
          </a:p>
          <a:p>
            <a:r>
              <a:rPr lang="en-US" dirty="0" smtClean="0"/>
              <a:t>Stewards spending more time engaging users on water via kayaks</a:t>
            </a:r>
          </a:p>
          <a:p>
            <a:r>
              <a:rPr lang="en-US" dirty="0" smtClean="0"/>
              <a:t>Increasing the interaction with users through social media, talks/presentations and educational videos</a:t>
            </a:r>
          </a:p>
          <a:p>
            <a:r>
              <a:rPr lang="en-US" dirty="0" smtClean="0"/>
              <a:t>Protecting and restoring river banks</a:t>
            </a:r>
          </a:p>
          <a:p>
            <a:r>
              <a:rPr lang="en-US" dirty="0" smtClean="0"/>
              <a:t>Engaging youth through the Junior River Ranger Program and Barkhamsted Recreation Camp</a:t>
            </a:r>
          </a:p>
          <a:p>
            <a:r>
              <a:rPr lang="en-US" dirty="0" smtClean="0"/>
              <a:t>Continuing the fight against Invasive 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“Wild and Scenic”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426" y="1847850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Designated in August 1994 by Congress</a:t>
            </a:r>
          </a:p>
          <a:p>
            <a:r>
              <a:rPr lang="en-US" dirty="0" smtClean="0"/>
              <a:t>14 mile segment from Goodwin Dam to the southern border of the Canton/New Hartford town line, approximately at Bristol Farms on Rte. 44</a:t>
            </a:r>
          </a:p>
          <a:p>
            <a:r>
              <a:rPr lang="en-US" dirty="0" smtClean="0"/>
              <a:t>It is a Partnership River, meaning local governments are responsible for establishing and enforcing zoning regulations.  </a:t>
            </a:r>
            <a:r>
              <a:rPr lang="en-US" dirty="0" smtClean="0"/>
              <a:t>The National Park Service will </a:t>
            </a:r>
            <a:r>
              <a:rPr lang="en-US" dirty="0" smtClean="0"/>
              <a:t>review proposed projects that require federal permits or funding.</a:t>
            </a:r>
          </a:p>
          <a:p>
            <a:r>
              <a:rPr lang="en-US" dirty="0" smtClean="0"/>
              <a:t>Possesses Outstandingly Remarkable Values (ORVs) – </a:t>
            </a:r>
            <a:r>
              <a:rPr lang="en-US" dirty="0" smtClean="0"/>
              <a:t>Scenic, Recreation</a:t>
            </a:r>
            <a:r>
              <a:rPr lang="en-US" dirty="0" smtClean="0"/>
              <a:t>, Wildlife, Fish, Historical</a:t>
            </a:r>
          </a:p>
          <a:p>
            <a:r>
              <a:rPr lang="en-US" dirty="0" smtClean="0"/>
              <a:t>The Farmington River Coordinating Committee (FRCC) oversees and coordinates activities on this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2" y="216535"/>
            <a:ext cx="10515600" cy="1325563"/>
          </a:xfrm>
        </p:spPr>
        <p:txBody>
          <a:bodyPr/>
          <a:lstStyle/>
          <a:p>
            <a:r>
              <a:rPr lang="en-US" dirty="0" smtClean="0"/>
              <a:t>Map of the Upper Farmington River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63" y="1311910"/>
            <a:ext cx="5417918" cy="5409565"/>
          </a:xfrm>
        </p:spPr>
      </p:pic>
    </p:spTree>
    <p:extLst>
      <p:ext uri="{BB962C8B-B14F-4D97-AF65-F5344CB8AC3E}">
        <p14:creationId xmlns:p14="http://schemas.microsoft.com/office/powerpoint/2010/main" val="335811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Farmington River Coordinating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660" y="2187574"/>
            <a:ext cx="10515600" cy="4351338"/>
          </a:xfrm>
        </p:spPr>
        <p:txBody>
          <a:bodyPr/>
          <a:lstStyle/>
          <a:p>
            <a:r>
              <a:rPr lang="en-US" dirty="0" smtClean="0"/>
              <a:t>Mandated by the Wild and Scenic Rivers Act of 1968</a:t>
            </a:r>
          </a:p>
          <a:p>
            <a:r>
              <a:rPr lang="en-US" dirty="0" smtClean="0"/>
              <a:t>Mission is to promote the long term protection of the Upper Farmington River</a:t>
            </a:r>
          </a:p>
          <a:p>
            <a:r>
              <a:rPr lang="en-US" dirty="0" smtClean="0"/>
              <a:t>The FRCC is made up of representatives from the following towns: Hartland, Barkhamsted, Colebrook, New Hartford, Canton – and from the following organizations: DEEP, FRWA, MDC, FRAA, NPS</a:t>
            </a:r>
          </a:p>
          <a:p>
            <a:r>
              <a:rPr lang="en-US" dirty="0" smtClean="0"/>
              <a:t>The River Steward Program is administered under the supervision of the FRCC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980" y="320675"/>
            <a:ext cx="10515600" cy="1325563"/>
          </a:xfrm>
        </p:spPr>
        <p:txBody>
          <a:bodyPr/>
          <a:lstStyle/>
          <a:p>
            <a:r>
              <a:rPr lang="en-US" dirty="0" smtClean="0"/>
              <a:t>Creation of the River Steward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597" y="2621460"/>
            <a:ext cx="10515600" cy="4351338"/>
          </a:xfrm>
        </p:spPr>
        <p:txBody>
          <a:bodyPr/>
          <a:lstStyle/>
          <a:p>
            <a:r>
              <a:rPr lang="en-US" dirty="0" smtClean="0"/>
              <a:t>Began as a study of river traffic and how users interact in 2014</a:t>
            </a:r>
          </a:p>
          <a:p>
            <a:r>
              <a:rPr lang="en-US" dirty="0" smtClean="0"/>
              <a:t>A part-time River Steward was hired in the </a:t>
            </a:r>
            <a:r>
              <a:rPr lang="en-US" dirty="0" smtClean="0"/>
              <a:t>fall of </a:t>
            </a:r>
            <a:r>
              <a:rPr lang="en-US" dirty="0" smtClean="0"/>
              <a:t>2014 to provide summer management and year-round staff support</a:t>
            </a:r>
          </a:p>
          <a:p>
            <a:r>
              <a:rPr lang="en-US" dirty="0" smtClean="0"/>
              <a:t>In the Summer of 2015, the program expanded to bring on paid and volunteer Assistant Stewards during the busy months of June through August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4753"/>
            <a:ext cx="10515600" cy="1325563"/>
          </a:xfrm>
        </p:spPr>
        <p:txBody>
          <a:bodyPr/>
          <a:lstStyle/>
          <a:p>
            <a:r>
              <a:rPr lang="en-US" dirty="0" smtClean="0"/>
              <a:t>The 2016 River Steward Team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56" y="1061642"/>
            <a:ext cx="7546445" cy="56598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1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Steward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 and Outreach</a:t>
            </a:r>
          </a:p>
          <a:p>
            <a:r>
              <a:rPr lang="en-US" dirty="0" smtClean="0"/>
              <a:t>Enlist recreational users to become stewards of the river</a:t>
            </a:r>
          </a:p>
          <a:p>
            <a:r>
              <a:rPr lang="en-US" dirty="0" smtClean="0"/>
              <a:t>Provide information and guidance to those visiting the river</a:t>
            </a:r>
          </a:p>
          <a:p>
            <a:r>
              <a:rPr lang="en-US" dirty="0" smtClean="0"/>
              <a:t>Establish a vibrant online presence with websites and social media</a:t>
            </a:r>
          </a:p>
          <a:p>
            <a:r>
              <a:rPr lang="en-US" dirty="0" smtClean="0"/>
              <a:t>Model for </a:t>
            </a:r>
            <a:r>
              <a:rPr lang="en-US" dirty="0" smtClean="0"/>
              <a:t>proper etiquette on the river</a:t>
            </a:r>
          </a:p>
          <a:p>
            <a:r>
              <a:rPr lang="en-US" dirty="0" smtClean="0"/>
              <a:t>Educate about “No Glass, No Trash” and “Pack out what you pack in”</a:t>
            </a:r>
          </a:p>
          <a:p>
            <a:r>
              <a:rPr lang="en-US" dirty="0" smtClean="0"/>
              <a:t>Attend local events with show booth</a:t>
            </a:r>
          </a:p>
          <a:p>
            <a:r>
              <a:rPr lang="en-US" dirty="0" smtClean="0"/>
              <a:t>Keep the river clean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4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FRCC/Steward Programs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6258869" y="218757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JUNIOR RIVER RANGER</a:t>
            </a:r>
          </a:p>
          <a:p>
            <a:r>
              <a:rPr lang="en-US" dirty="0" smtClean="0"/>
              <a:t>Engage young children</a:t>
            </a:r>
          </a:p>
          <a:p>
            <a:r>
              <a:rPr lang="en-US" dirty="0" smtClean="0"/>
              <a:t>Teach them value of river and stewardship</a:t>
            </a:r>
          </a:p>
          <a:p>
            <a:r>
              <a:rPr lang="en-US" dirty="0" smtClean="0"/>
              <a:t>Earn badge and certificate</a:t>
            </a:r>
            <a:endParaRPr lang="en-US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82" y="1690688"/>
            <a:ext cx="3353632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 (con’t)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INVASIVE PLANT MANAGEMENT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/>
              <a:t>Work with the FRCC’s invasive team</a:t>
            </a:r>
            <a:endParaRPr lang="en-US" dirty="0"/>
          </a:p>
          <a:p>
            <a:r>
              <a:rPr lang="en-US" dirty="0" smtClean="0"/>
              <a:t>Cut, pull, burn</a:t>
            </a:r>
            <a:endParaRPr lang="en-US" dirty="0"/>
          </a:p>
          <a:p>
            <a:r>
              <a:rPr lang="en-US" dirty="0" smtClean="0"/>
              <a:t>Track progress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1690688"/>
            <a:ext cx="5101318" cy="382598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044D5-01EC-4A16-B9D9-64E6AD99749E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0757" y="5516677"/>
            <a:ext cx="165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Autumn Olive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543</Words>
  <Application>Microsoft Office PowerPoint</Application>
  <PresentationFormat>Widescreen</PresentationFormat>
  <Paragraphs>95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Custom Design</vt:lpstr>
      <vt:lpstr>The Upper Farmington River</vt:lpstr>
      <vt:lpstr>A “Wild and Scenic” River</vt:lpstr>
      <vt:lpstr>Map of the Upper Farmington River</vt:lpstr>
      <vt:lpstr>The Farmington River Coordinating Committee</vt:lpstr>
      <vt:lpstr>Creation of the River Steward Program</vt:lpstr>
      <vt:lpstr>The 2016 River Steward Team</vt:lpstr>
      <vt:lpstr>Goals of the Steward Program</vt:lpstr>
      <vt:lpstr>FRCC/Steward Programs</vt:lpstr>
      <vt:lpstr>Programs (con’t)</vt:lpstr>
      <vt:lpstr>Programs (con’t)</vt:lpstr>
      <vt:lpstr>User Groups on the River</vt:lpstr>
      <vt:lpstr>Challenges</vt:lpstr>
      <vt:lpstr> Local Organizations Promoting River Stewardship</vt:lpstr>
      <vt:lpstr>Get Involved – Volunteer and/or become a River Ambassador</vt:lpstr>
      <vt:lpstr>The Future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</dc:creator>
  <cp:lastModifiedBy>Stephan</cp:lastModifiedBy>
  <cp:revision>45</cp:revision>
  <dcterms:created xsi:type="dcterms:W3CDTF">2017-01-07T17:44:42Z</dcterms:created>
  <dcterms:modified xsi:type="dcterms:W3CDTF">2017-02-08T21:12:04Z</dcterms:modified>
</cp:coreProperties>
</file>